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56" r:id="rId5"/>
    <p:sldId id="336" r:id="rId6"/>
    <p:sldId id="337" r:id="rId7"/>
    <p:sldId id="272" r:id="rId8"/>
    <p:sldId id="338" r:id="rId9"/>
    <p:sldId id="328" r:id="rId10"/>
    <p:sldId id="327" r:id="rId11"/>
    <p:sldId id="341" r:id="rId12"/>
    <p:sldId id="329" r:id="rId13"/>
    <p:sldId id="261" r:id="rId14"/>
    <p:sldId id="316" r:id="rId15"/>
    <p:sldId id="342" r:id="rId16"/>
    <p:sldId id="331" r:id="rId17"/>
    <p:sldId id="330" r:id="rId18"/>
    <p:sldId id="344" r:id="rId19"/>
    <p:sldId id="326" r:id="rId20"/>
    <p:sldId id="340" r:id="rId21"/>
    <p:sldId id="322" r:id="rId22"/>
    <p:sldId id="334" r:id="rId23"/>
    <p:sldId id="317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33" autoAdjust="0"/>
  </p:normalViewPr>
  <p:slideViewPr>
    <p:cSldViewPr snapToGrid="0">
      <p:cViewPr varScale="1">
        <p:scale>
          <a:sx n="32" d="100"/>
          <a:sy n="32" d="100"/>
        </p:scale>
        <p:origin x="53" y="5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65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197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collaboration context for Hulu</a:t>
            </a:r>
          </a:p>
        </p:txBody>
      </p:sp>
    </p:spTree>
    <p:extLst>
      <p:ext uri="{BB962C8B-B14F-4D97-AF65-F5344CB8AC3E}">
        <p14:creationId xmlns:p14="http://schemas.microsoft.com/office/powerpoint/2010/main" val="188653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3391" y="13076008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 dt="0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10" Type="http://schemas.openxmlformats.org/officeDocument/2006/relationships/image" Target="../media/image7.sv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12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38.png"/><Relationship Id="rId4" Type="http://schemas.openxmlformats.org/officeDocument/2006/relationships/image" Target="../media/image17.jpeg"/><Relationship Id="rId9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13.svg"/><Relationship Id="rId5" Type="http://schemas.openxmlformats.org/officeDocument/2006/relationships/image" Target="../media/image15.sv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17.jpe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sv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11" Type="http://schemas.openxmlformats.org/officeDocument/2006/relationships/image" Target="../media/image7.sv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1.sv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Presentation title here"/>
          <p:cNvSpPr txBox="1"/>
          <p:nvPr/>
        </p:nvSpPr>
        <p:spPr>
          <a:xfrm>
            <a:off x="1141820" y="5109066"/>
            <a:ext cx="21141260" cy="3229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/>
          <a:lstStyle/>
          <a:p>
            <a:pPr algn="l">
              <a:defRPr sz="8800" cap="all" spc="1760">
                <a:solidFill>
                  <a:srgbClr val="FFFFFF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pPr>
            <a:r>
              <a:rPr lang="en-US" sz="7200" spc="500"/>
              <a:t>R Scripts to Databricks: Lessons in Production Workflow</a:t>
            </a:r>
            <a:endParaRPr sz="7200" spc="500"/>
          </a:p>
        </p:txBody>
      </p:sp>
      <p:sp>
        <p:nvSpPr>
          <p:cNvPr id="154" name="Deck Subtitle"/>
          <p:cNvSpPr txBox="1"/>
          <p:nvPr/>
        </p:nvSpPr>
        <p:spPr>
          <a:xfrm>
            <a:off x="1210193" y="8894134"/>
            <a:ext cx="1947478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algn="l">
              <a:defRPr sz="3000" spc="150">
                <a:solidFill>
                  <a:srgbClr val="FFFFFF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lvl1pPr>
          </a:lstStyle>
          <a:p>
            <a:r>
              <a:rPr lang="en-US" sz="4400" dirty="0"/>
              <a:t>Eric Leung</a:t>
            </a:r>
          </a:p>
          <a:p>
            <a:r>
              <a:rPr lang="en-US" sz="4400" dirty="0"/>
              <a:t>Data Scientist – Content Analytics</a:t>
            </a:r>
          </a:p>
          <a:p>
            <a:endParaRPr lang="en-US" sz="4400" dirty="0"/>
          </a:p>
          <a:p>
            <a:r>
              <a:rPr lang="en-US" sz="4400" dirty="0"/>
              <a:t>Tuesday August 13</a:t>
            </a:r>
            <a:r>
              <a:rPr lang="en-US" sz="4400" baseline="30000" dirty="0"/>
              <a:t>th</a:t>
            </a:r>
            <a:r>
              <a:rPr lang="en-US" sz="4400" dirty="0"/>
              <a:t>, 2024</a:t>
            </a:r>
            <a:endParaRPr sz="4400" dirty="0"/>
          </a:p>
        </p:txBody>
      </p:sp>
      <p:sp>
        <p:nvSpPr>
          <p:cNvPr id="156" name="Disney Entertainment Television"/>
          <p:cNvSpPr txBox="1"/>
          <p:nvPr/>
        </p:nvSpPr>
        <p:spPr>
          <a:xfrm>
            <a:off x="1203231" y="3948062"/>
            <a:ext cx="6841617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>
                <a:solidFill>
                  <a:srgbClr val="FFFFFF"/>
                </a:solidFill>
                <a:latin typeface="AvenirNext LT Pro Regular"/>
                <a:ea typeface="AvenirNext LT Pro Regular"/>
                <a:cs typeface="AvenirNext LT Pro Regular"/>
                <a:sym typeface="Avenir Next LT Pro Demi"/>
              </a:defRPr>
            </a:lvl1pPr>
          </a:lstStyle>
          <a:p>
            <a:r>
              <a:rPr sz="4000"/>
              <a:t>Disney Entertainment Television</a:t>
            </a:r>
          </a:p>
        </p:txBody>
      </p:sp>
      <p:sp>
        <p:nvSpPr>
          <p:cNvPr id="157" name="Rectangle"/>
          <p:cNvSpPr/>
          <p:nvPr/>
        </p:nvSpPr>
        <p:spPr>
          <a:xfrm>
            <a:off x="1299633" y="8511396"/>
            <a:ext cx="23084367" cy="102871"/>
          </a:xfrm>
          <a:prstGeom prst="rect">
            <a:avLst/>
          </a:prstGeom>
          <a:solidFill>
            <a:srgbClr val="03345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C0C0C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ackground_gradient_exploration3_Artboard 2 copy 2.jpg" descr="Background_gradient_exploration3_Artboard 2 copy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ection title"/>
          <p:cNvSpPr txBox="1"/>
          <p:nvPr/>
        </p:nvSpPr>
        <p:spPr>
          <a:xfrm>
            <a:off x="1116420" y="5329278"/>
            <a:ext cx="21980774" cy="225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algn="l">
              <a:defRPr sz="13900" cap="all" spc="2780">
                <a:solidFill>
                  <a:srgbClr val="FFFFFF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lvl1pPr>
          </a:lstStyle>
          <a:p>
            <a:r>
              <a:rPr lang="en-US" spc="1500"/>
              <a:t>Use the best (available) tool for the job</a:t>
            </a:r>
            <a:endParaRPr spc="1500"/>
          </a:p>
        </p:txBody>
      </p:sp>
      <p:sp>
        <p:nvSpPr>
          <p:cNvPr id="179" name="Rectangle"/>
          <p:cNvSpPr/>
          <p:nvPr/>
        </p:nvSpPr>
        <p:spPr>
          <a:xfrm>
            <a:off x="1274233" y="7620000"/>
            <a:ext cx="23580131" cy="40896"/>
          </a:xfrm>
          <a:prstGeom prst="rect">
            <a:avLst/>
          </a:prstGeom>
          <a:solidFill>
            <a:srgbClr val="E0C8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3345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A7689-7401-37D8-B0E5-76F49BB50E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064E9-7C48-C98C-DE07-AAB26E91E4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788BD3C9-E0C8-5AEF-F24D-93354E842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8735" y="6467495"/>
            <a:ext cx="4454031" cy="445403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0E84E4-B5A7-5465-784E-6D082401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478" y="792683"/>
            <a:ext cx="4786457" cy="28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and grey logo&#10;&#10;Description automatically generated">
            <a:extLst>
              <a:ext uri="{FF2B5EF4-FFF2-40B4-BE49-F238E27FC236}">
                <a16:creationId xmlns:a16="http://schemas.microsoft.com/office/drawing/2014/main" id="{DDC77180-46AA-440F-9850-60DB90B793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11081737" y="5612168"/>
            <a:ext cx="2208026" cy="1742473"/>
          </a:xfrm>
          <a:prstGeom prst="rect">
            <a:avLst/>
          </a:prstGeom>
          <a:ln w="57150"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8840A8B-707D-EAF8-8663-82CAE08EB933}"/>
              </a:ext>
            </a:extLst>
          </p:cNvPr>
          <p:cNvGrpSpPr/>
          <p:nvPr/>
        </p:nvGrpSpPr>
        <p:grpSpPr>
          <a:xfrm>
            <a:off x="13154075" y="972970"/>
            <a:ext cx="2682971" cy="2682971"/>
            <a:chOff x="11355653" y="3145982"/>
            <a:chExt cx="2682971" cy="2682971"/>
          </a:xfrm>
        </p:grpSpPr>
        <p:pic>
          <p:nvPicPr>
            <p:cNvPr id="9" name="Picture 2" descr="ESPN Logo, symbol, meaning, history, PNG, brand">
              <a:extLst>
                <a:ext uri="{FF2B5EF4-FFF2-40B4-BE49-F238E27FC236}">
                  <a16:creationId xmlns:a16="http://schemas.microsoft.com/office/drawing/2014/main" id="{F476974D-C444-D955-E909-C4361B8BD1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43" b="20113"/>
            <a:stretch/>
          </p:blipFill>
          <p:spPr bwMode="auto">
            <a:xfrm>
              <a:off x="11637013" y="3984285"/>
              <a:ext cx="2120250" cy="704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raphic 13" descr="Television with solid fill">
              <a:extLst>
                <a:ext uri="{FF2B5EF4-FFF2-40B4-BE49-F238E27FC236}">
                  <a16:creationId xmlns:a16="http://schemas.microsoft.com/office/drawing/2014/main" id="{56615D82-1244-8119-5549-08A9A6FB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355653" y="3145982"/>
              <a:ext cx="2682971" cy="268297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2971BF2-1854-F992-5D0C-F882369B8656}"/>
              </a:ext>
            </a:extLst>
          </p:cNvPr>
          <p:cNvSpPr txBox="1"/>
          <p:nvPr/>
        </p:nvSpPr>
        <p:spPr>
          <a:xfrm>
            <a:off x="16590563" y="1373398"/>
            <a:ext cx="23305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Live TV + Ads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514E2F2-09A9-AAD2-0259-FED478A33B04}"/>
              </a:ext>
            </a:extLst>
          </p:cNvPr>
          <p:cNvSpPr/>
          <p:nvPr/>
        </p:nvSpPr>
        <p:spPr>
          <a:xfrm>
            <a:off x="11591628" y="4251789"/>
            <a:ext cx="1188243" cy="903335"/>
          </a:xfrm>
          <a:prstGeom prst="down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E99D6762-ED21-78A0-DDF0-C8BE0D160EDE}"/>
              </a:ext>
            </a:extLst>
          </p:cNvPr>
          <p:cNvSpPr/>
          <p:nvPr/>
        </p:nvSpPr>
        <p:spPr>
          <a:xfrm>
            <a:off x="11559048" y="1651113"/>
            <a:ext cx="1148186" cy="1083455"/>
          </a:xfrm>
          <a:prstGeom prst="mathPlus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08931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4" descr="National Football League - Wikipedia">
            <a:extLst>
              <a:ext uri="{FF2B5EF4-FFF2-40B4-BE49-F238E27FC236}">
                <a16:creationId xmlns:a16="http://schemas.microsoft.com/office/drawing/2014/main" id="{6E560B4F-A70F-AC25-3F03-68375E56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409" y="1312709"/>
            <a:ext cx="3959955" cy="544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National Hockey League - Wikipedia">
            <a:extLst>
              <a:ext uri="{FF2B5EF4-FFF2-40B4-BE49-F238E27FC236}">
                <a16:creationId xmlns:a16="http://schemas.microsoft.com/office/drawing/2014/main" id="{A1D3D88A-9520-CE01-F754-4C500759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794" y="2077665"/>
            <a:ext cx="3944780" cy="45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07EB3DBE-E436-F70D-9A6E-C046764A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557" y="2362496"/>
            <a:ext cx="5176141" cy="39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NBA on ESPN - Scores, Stats and Highlights">
            <a:extLst>
              <a:ext uri="{FF2B5EF4-FFF2-40B4-BE49-F238E27FC236}">
                <a16:creationId xmlns:a16="http://schemas.microsoft.com/office/drawing/2014/main" id="{6355D3A0-69FE-B1D1-6CAC-33D7F75F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719" y="1636735"/>
            <a:ext cx="5412956" cy="541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CEDA0C7-0AE4-C16E-3CED-2C980D63B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04" y="2693725"/>
            <a:ext cx="4786457" cy="28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lue and grey logo&#10;&#10;Description automatically generated">
            <a:extLst>
              <a:ext uri="{FF2B5EF4-FFF2-40B4-BE49-F238E27FC236}">
                <a16:creationId xmlns:a16="http://schemas.microsoft.com/office/drawing/2014/main" id="{663B1DA4-D7BA-F3EE-9EE2-028150E48B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9916523" y="7442202"/>
            <a:ext cx="2208026" cy="1742473"/>
          </a:xfrm>
          <a:prstGeom prst="rect">
            <a:avLst/>
          </a:prstGeom>
          <a:ln w="5715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D87F6-93E5-4A7F-2241-2529C5BCDD5A}"/>
                  </a:ext>
                </a:extLst>
              </p:cNvPr>
              <p:cNvSpPr txBox="1"/>
              <p:nvPr/>
            </p:nvSpPr>
            <p:spPr>
              <a:xfrm>
                <a:off x="12210024" y="8208322"/>
                <a:ext cx="3125181" cy="1769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US" sz="115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"/>
                        </a:rPr>
                        <m:t>5</m:t>
                      </m:r>
                    </m:oMath>
                  </m:oMathPara>
                </a14:m>
                <a:endParaRPr kumimoji="0" lang="en-US" sz="11500" b="0" i="0" u="none" strike="noStrike" cap="none" spc="0" normalizeH="0" baseline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ED87F6-93E5-4A7F-2241-2529C5BCD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024" y="8208322"/>
                <a:ext cx="3125181" cy="17697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064E9-7C48-C98C-DE07-AAB26E91E40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5" name="Graphic 4" descr="Internet outline">
            <a:extLst>
              <a:ext uri="{FF2B5EF4-FFF2-40B4-BE49-F238E27FC236}">
                <a16:creationId xmlns:a16="http://schemas.microsoft.com/office/drawing/2014/main" id="{EF7BEC26-9F81-BF12-55C8-8FFC4ADFE8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06360" y="8824649"/>
            <a:ext cx="2628351" cy="26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146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Multitasking Surgery GIFs - Find &amp; Share on GIPHY">
            <a:extLst>
              <a:ext uri="{FF2B5EF4-FFF2-40B4-BE49-F238E27FC236}">
                <a16:creationId xmlns:a16="http://schemas.microsoft.com/office/drawing/2014/main" id="{47ACE260-3E5F-B59F-9FC5-A40F468A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548" y="373453"/>
            <a:ext cx="15016904" cy="1078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3C7C-7886-867C-34D0-BE2F209028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10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113F34-BE42-97CE-D79E-8A405B8B7841}"/>
              </a:ext>
            </a:extLst>
          </p:cNvPr>
          <p:cNvSpPr/>
          <p:nvPr/>
        </p:nvSpPr>
        <p:spPr>
          <a:xfrm>
            <a:off x="9606378" y="4961020"/>
            <a:ext cx="2644346" cy="2347783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3D5AA-D3FB-2791-410A-4613FEF6EF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32B24D2B-7F8C-8056-F139-153D1F842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2972018" y="4501280"/>
            <a:ext cx="2208026" cy="1742473"/>
          </a:xfrm>
          <a:prstGeom prst="rect">
            <a:avLst/>
          </a:prstGeom>
          <a:ln w="5715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49701-CB5F-3B93-D5AA-FE78787E2F62}"/>
                  </a:ext>
                </a:extLst>
              </p:cNvPr>
              <p:cNvSpPr txBox="1"/>
              <p:nvPr/>
            </p:nvSpPr>
            <p:spPr>
              <a:xfrm>
                <a:off x="5265519" y="5267400"/>
                <a:ext cx="3125181" cy="1769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US" sz="115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"/>
                        </a:rPr>
                        <m:t>5</m:t>
                      </m:r>
                    </m:oMath>
                  </m:oMathPara>
                </a14:m>
                <a:endParaRPr kumimoji="0" lang="en-US" sz="115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49701-CB5F-3B93-D5AA-FE78787E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519" y="5267400"/>
                <a:ext cx="3125181" cy="17697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56B263D-4E48-E98D-6A66-716A022F3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1855" y="5883727"/>
            <a:ext cx="2628351" cy="2628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DD263-BDC2-A47F-0020-AF523A446176}"/>
              </a:ext>
            </a:extLst>
          </p:cNvPr>
          <p:cNvSpPr txBox="1"/>
          <p:nvPr/>
        </p:nvSpPr>
        <p:spPr>
          <a:xfrm>
            <a:off x="10466886" y="2795153"/>
            <a:ext cx="923330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</a:t>
            </a:r>
          </a:p>
        </p:txBody>
      </p:sp>
      <p:pic>
        <p:nvPicPr>
          <p:cNvPr id="11" name="Picture 10" descr="A logo for a company&#10;&#10;Description automatically generated">
            <a:extLst>
              <a:ext uri="{FF2B5EF4-FFF2-40B4-BE49-F238E27FC236}">
                <a16:creationId xmlns:a16="http://schemas.microsoft.com/office/drawing/2014/main" id="{FAA3D9B9-77B5-D1B9-B968-9C1A48B07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691" y="1681927"/>
            <a:ext cx="7487152" cy="4675521"/>
          </a:xfrm>
          <a:prstGeom prst="rect">
            <a:avLst/>
          </a:prstGeom>
        </p:spPr>
      </p:pic>
      <p:pic>
        <p:nvPicPr>
          <p:cNvPr id="16" name="Picture 15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1D506EBD-9AE0-BBCB-259A-BE5BFA5AAB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122" y="6478103"/>
            <a:ext cx="6926393" cy="38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9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5BE48D6-1EE9-8153-5E84-6504DA3DF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92973" y="1364066"/>
            <a:ext cx="10907751" cy="1817958"/>
          </a:xfrm>
          <a:prstGeom prst="rect">
            <a:avLst/>
          </a:prstGeom>
        </p:spPr>
      </p:pic>
      <p:pic>
        <p:nvPicPr>
          <p:cNvPr id="15" name="Graphic 14" descr="Workflow with solid fill">
            <a:extLst>
              <a:ext uri="{FF2B5EF4-FFF2-40B4-BE49-F238E27FC236}">
                <a16:creationId xmlns:a16="http://schemas.microsoft.com/office/drawing/2014/main" id="{055CE2C3-5A4D-6081-6C19-9EBBF415E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32031" y="3309815"/>
            <a:ext cx="6429633" cy="6429633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113F34-BE42-97CE-D79E-8A405B8B7841}"/>
              </a:ext>
            </a:extLst>
          </p:cNvPr>
          <p:cNvSpPr/>
          <p:nvPr/>
        </p:nvSpPr>
        <p:spPr>
          <a:xfrm>
            <a:off x="9606378" y="4961020"/>
            <a:ext cx="2644346" cy="2347783"/>
          </a:xfrm>
          <a:prstGeom prst="rightArrow">
            <a:avLst/>
          </a:prstGeom>
          <a:solidFill>
            <a:schemeClr val="bg2">
              <a:lumMod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3D5AA-D3FB-2791-410A-4613FEF6EF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87145-01A5-4011-9932-479444A0C93D}"/>
              </a:ext>
            </a:extLst>
          </p:cNvPr>
          <p:cNvSpPr txBox="1"/>
          <p:nvPr/>
        </p:nvSpPr>
        <p:spPr>
          <a:xfrm>
            <a:off x="16376096" y="9318820"/>
            <a:ext cx="294151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Workflows</a:t>
            </a:r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32B24D2B-7F8C-8056-F139-153D1F8429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2972018" y="4501280"/>
            <a:ext cx="2208026" cy="1742473"/>
          </a:xfrm>
          <a:prstGeom prst="rect">
            <a:avLst/>
          </a:prstGeom>
          <a:ln w="57150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49701-CB5F-3B93-D5AA-FE78787E2F62}"/>
                  </a:ext>
                </a:extLst>
              </p:cNvPr>
              <p:cNvSpPr txBox="1"/>
              <p:nvPr/>
            </p:nvSpPr>
            <p:spPr>
              <a:xfrm>
                <a:off x="5265519" y="5267400"/>
                <a:ext cx="3125181" cy="17697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en-US" sz="115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5E5E5E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"/>
                        </a:rPr>
                        <m:t>5</m:t>
                      </m:r>
                    </m:oMath>
                  </m:oMathPara>
                </a14:m>
                <a:endParaRPr kumimoji="0" lang="en-US" sz="11500" b="0" i="0" u="none" strike="noStrike" cap="none" spc="0" normalizeH="0" baseline="0" dirty="0">
                  <a:ln>
                    <a:noFill/>
                  </a:ln>
                  <a:solidFill>
                    <a:srgbClr val="5E5E5E"/>
                  </a:solidFill>
                  <a:effectLst/>
                  <a:uFillTx/>
                  <a:sym typeface="Helvetica Neu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949701-CB5F-3B93-D5AA-FE78787E2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519" y="5267400"/>
                <a:ext cx="3125181" cy="17697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Internet outline">
            <a:extLst>
              <a:ext uri="{FF2B5EF4-FFF2-40B4-BE49-F238E27FC236}">
                <a16:creationId xmlns:a16="http://schemas.microsoft.com/office/drawing/2014/main" id="{C56B263D-4E48-E98D-6A66-716A022F3A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61855" y="5883727"/>
            <a:ext cx="2628351" cy="26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520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ackground_gradient_exploration3_Artboard 2 copy 2.jpg" descr="Background_gradient_exploration3_Artboard 2 copy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ection title"/>
          <p:cNvSpPr txBox="1"/>
          <p:nvPr/>
        </p:nvSpPr>
        <p:spPr>
          <a:xfrm>
            <a:off x="1116420" y="5329278"/>
            <a:ext cx="21980774" cy="225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13900" cap="all" spc="2780">
                <a:solidFill>
                  <a:srgbClr val="FFFFFF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lvl1pPr>
          </a:lstStyle>
          <a:p>
            <a:r>
              <a:rPr lang="en-US" spc="1500"/>
              <a:t>Budget time to get used to your tools</a:t>
            </a:r>
            <a:endParaRPr spc="1500"/>
          </a:p>
        </p:txBody>
      </p:sp>
      <p:sp>
        <p:nvSpPr>
          <p:cNvPr id="179" name="Rectangle"/>
          <p:cNvSpPr/>
          <p:nvPr/>
        </p:nvSpPr>
        <p:spPr>
          <a:xfrm>
            <a:off x="1274233" y="7620000"/>
            <a:ext cx="23580131" cy="40896"/>
          </a:xfrm>
          <a:prstGeom prst="rect">
            <a:avLst/>
          </a:prstGeom>
          <a:solidFill>
            <a:srgbClr val="E0C8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3345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270FA9-0694-0308-7EEF-A811CD6B651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265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E32E213-D67B-E56C-35EA-28222EC96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0494" y="10146435"/>
            <a:ext cx="7979478" cy="1329913"/>
          </a:xfrm>
          <a:prstGeom prst="rect">
            <a:avLst/>
          </a:prstGeom>
        </p:spPr>
      </p:pic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9FF24C-6169-5548-B503-A4C6085DE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43" y="2861695"/>
            <a:ext cx="5561454" cy="1329913"/>
          </a:xfrm>
          <a:prstGeom prst="rect">
            <a:avLst/>
          </a:prstGeom>
        </p:spPr>
      </p:pic>
      <p:pic>
        <p:nvPicPr>
          <p:cNvPr id="6" name="Picture 5" descr="A logo with a circle and a blue circle&#10;&#10;Description automatically generated">
            <a:extLst>
              <a:ext uri="{FF2B5EF4-FFF2-40B4-BE49-F238E27FC236}">
                <a16:creationId xmlns:a16="http://schemas.microsoft.com/office/drawing/2014/main" id="{8131F491-E51D-1039-5ED1-F9042112C8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5" y="9771839"/>
            <a:ext cx="6190548" cy="21679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508C68-D26F-F580-E36C-AE31849C6209}"/>
              </a:ext>
            </a:extLst>
          </p:cNvPr>
          <p:cNvGrpSpPr/>
          <p:nvPr/>
        </p:nvGrpSpPr>
        <p:grpSpPr>
          <a:xfrm>
            <a:off x="3969773" y="7525182"/>
            <a:ext cx="4078594" cy="1850929"/>
            <a:chOff x="6195777" y="2627150"/>
            <a:chExt cx="2374724" cy="1077686"/>
          </a:xfrm>
        </p:grpSpPr>
        <p:pic>
          <p:nvPicPr>
            <p:cNvPr id="8" name="Graphic 7" descr="Database outline">
              <a:extLst>
                <a:ext uri="{FF2B5EF4-FFF2-40B4-BE49-F238E27FC236}">
                  <a16:creationId xmlns:a16="http://schemas.microsoft.com/office/drawing/2014/main" id="{03629FA6-9F92-555D-B0A6-35E68B34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5777" y="2627150"/>
              <a:ext cx="1077686" cy="107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FD0214-645A-D3B5-FFB9-BD68E5F55423}"/>
                </a:ext>
              </a:extLst>
            </p:cNvPr>
            <p:cNvSpPr txBox="1"/>
            <p:nvPr/>
          </p:nvSpPr>
          <p:spPr>
            <a:xfrm>
              <a:off x="7108140" y="2807782"/>
              <a:ext cx="1462361" cy="716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800">
                  <a:latin typeface="Avenir Next LT Pro" panose="020B0504020202020204" pitchFamily="34" charset="0"/>
                </a:rPr>
                <a:t>SQL</a:t>
              </a:r>
              <a:endParaRPr lang="en-US" sz="96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95489-A9B0-A3A3-7C00-0419868D540D}"/>
              </a:ext>
            </a:extLst>
          </p:cNvPr>
          <p:cNvSpPr txBox="1"/>
          <p:nvPr/>
        </p:nvSpPr>
        <p:spPr>
          <a:xfrm>
            <a:off x="4419168" y="757626"/>
            <a:ext cx="3629199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/>
              <a:t>BEFORE</a:t>
            </a:r>
            <a:endParaRPr kumimoji="0" lang="en-US" sz="66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E3CEA-784B-DAE6-99E2-C5FC0CF67C61}"/>
              </a:ext>
            </a:extLst>
          </p:cNvPr>
          <p:cNvSpPr txBox="1"/>
          <p:nvPr/>
        </p:nvSpPr>
        <p:spPr>
          <a:xfrm>
            <a:off x="16688294" y="757626"/>
            <a:ext cx="292387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/>
              <a:t>AFTER</a:t>
            </a:r>
            <a:endParaRPr kumimoji="0" lang="en-US" sz="66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5F80CA-E80D-91F7-2F35-E0A14E39BF57}"/>
              </a:ext>
            </a:extLst>
          </p:cNvPr>
          <p:cNvCxnSpPr/>
          <p:nvPr/>
        </p:nvCxnSpPr>
        <p:spPr>
          <a:xfrm>
            <a:off x="2051222" y="2051222"/>
            <a:ext cx="8600302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E66C6B-43AA-D402-5239-12D0B2A9BDC4}"/>
              </a:ext>
            </a:extLst>
          </p:cNvPr>
          <p:cNvCxnSpPr/>
          <p:nvPr/>
        </p:nvCxnSpPr>
        <p:spPr>
          <a:xfrm>
            <a:off x="13374130" y="2051222"/>
            <a:ext cx="8600302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481356-7DAC-3D3F-1148-21E1CE08B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40" y="2657313"/>
            <a:ext cx="4430543" cy="1059478"/>
          </a:xfrm>
          <a:prstGeom prst="rect">
            <a:avLst/>
          </a:prstGeom>
        </p:spPr>
      </p:pic>
      <p:pic>
        <p:nvPicPr>
          <p:cNvPr id="16" name="Picture 15" descr="A blue and grey logo&#10;&#10;Description automatically generated">
            <a:extLst>
              <a:ext uri="{FF2B5EF4-FFF2-40B4-BE49-F238E27FC236}">
                <a16:creationId xmlns:a16="http://schemas.microsoft.com/office/drawing/2014/main" id="{ADA5F69B-FF1C-2A44-F882-FB01AAC13B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16796301" y="3930230"/>
            <a:ext cx="2356820" cy="1859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289F87-07C7-63C0-34E5-BCDD26419576}"/>
              </a:ext>
            </a:extLst>
          </p:cNvPr>
          <p:cNvGrpSpPr/>
          <p:nvPr/>
        </p:nvGrpSpPr>
        <p:grpSpPr>
          <a:xfrm>
            <a:off x="15984659" y="8107603"/>
            <a:ext cx="4078594" cy="1850929"/>
            <a:chOff x="6195777" y="2627150"/>
            <a:chExt cx="2374724" cy="1077686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80E185BB-C3A2-4587-E15A-2F61414F3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95777" y="2627150"/>
              <a:ext cx="1077686" cy="10776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F88C6D-A285-7889-6427-91EA048ADB28}"/>
                </a:ext>
              </a:extLst>
            </p:cNvPr>
            <p:cNvSpPr txBox="1"/>
            <p:nvPr/>
          </p:nvSpPr>
          <p:spPr>
            <a:xfrm>
              <a:off x="7108140" y="2807782"/>
              <a:ext cx="1462361" cy="716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800" dirty="0">
                  <a:latin typeface="Avenir Next LT Pro" panose="020B0504020202020204" pitchFamily="34" charset="0"/>
                </a:rPr>
                <a:t>SQL</a:t>
              </a:r>
              <a:endParaRPr lang="en-US" sz="96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4" name="Picture 3" descr="A close-up of a word&#10;&#10;Description automatically generated">
            <a:extLst>
              <a:ext uri="{FF2B5EF4-FFF2-40B4-BE49-F238E27FC236}">
                <a16:creationId xmlns:a16="http://schemas.microsoft.com/office/drawing/2014/main" id="{64AC28CC-6DA2-C74D-C067-E2FAB90E88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2" t="8530" r="4489" b="18268"/>
          <a:stretch/>
        </p:blipFill>
        <p:spPr>
          <a:xfrm>
            <a:off x="15802737" y="6328372"/>
            <a:ext cx="4694991" cy="1329912"/>
          </a:xfrm>
          <a:prstGeom prst="rect">
            <a:avLst/>
          </a:prstGeom>
          <a:ln w="57150"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6DBD98-15C6-9A4E-9A1A-181E880878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7A90DF-8130-9C67-1FF8-D3AB2F87AC77}"/>
              </a:ext>
            </a:extLst>
          </p:cNvPr>
          <p:cNvSpPr/>
          <p:nvPr/>
        </p:nvSpPr>
        <p:spPr>
          <a:xfrm>
            <a:off x="2051222" y="9376111"/>
            <a:ext cx="7438767" cy="2899597"/>
          </a:xfrm>
          <a:prstGeom prst="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48FC07-AFF5-2173-8B7E-E496BEC9398B}"/>
              </a:ext>
            </a:extLst>
          </p:cNvPr>
          <p:cNvSpPr/>
          <p:nvPr/>
        </p:nvSpPr>
        <p:spPr>
          <a:xfrm>
            <a:off x="15520086" y="5885235"/>
            <a:ext cx="5260292" cy="2034464"/>
          </a:xfrm>
          <a:prstGeom prst="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088E6C-2BA9-8EC5-A04D-E5DD0223ED32}"/>
              </a:ext>
            </a:extLst>
          </p:cNvPr>
          <p:cNvSpPr/>
          <p:nvPr/>
        </p:nvSpPr>
        <p:spPr>
          <a:xfrm>
            <a:off x="13374130" y="9901807"/>
            <a:ext cx="9510584" cy="2034464"/>
          </a:xfrm>
          <a:prstGeom prst="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3" name="Picture 22" descr="A blue and grey logo&#10;&#10;Description automatically generated">
            <a:extLst>
              <a:ext uri="{FF2B5EF4-FFF2-40B4-BE49-F238E27FC236}">
                <a16:creationId xmlns:a16="http://schemas.microsoft.com/office/drawing/2014/main" id="{CC431A9C-E5DB-0178-316B-978035AD52D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3261156" y="4665845"/>
            <a:ext cx="2824584" cy="2229032"/>
          </a:xfrm>
          <a:prstGeom prst="rect">
            <a:avLst/>
          </a:prstGeom>
        </p:spPr>
      </p:pic>
      <p:pic>
        <p:nvPicPr>
          <p:cNvPr id="24" name="Graphic 23" descr="Internet outline">
            <a:extLst>
              <a:ext uri="{FF2B5EF4-FFF2-40B4-BE49-F238E27FC236}">
                <a16:creationId xmlns:a16="http://schemas.microsoft.com/office/drawing/2014/main" id="{4892A93F-70E7-86F1-EA40-004AC8F674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4321" y="4447294"/>
            <a:ext cx="2628351" cy="26283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58424A3-EE8E-3011-C77F-0F69458EA1F5}"/>
              </a:ext>
            </a:extLst>
          </p:cNvPr>
          <p:cNvSpPr/>
          <p:nvPr/>
        </p:nvSpPr>
        <p:spPr>
          <a:xfrm>
            <a:off x="6085669" y="4336129"/>
            <a:ext cx="3058331" cy="2899597"/>
          </a:xfrm>
          <a:prstGeom prst="rect">
            <a:avLst/>
          </a:prstGeom>
          <a:noFill/>
          <a:ln w="762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68844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 descr="A person talking to a person&#10;&#10;Description automatically generated">
            <a:extLst>
              <a:ext uri="{FF2B5EF4-FFF2-40B4-BE49-F238E27FC236}">
                <a16:creationId xmlns:a16="http://schemas.microsoft.com/office/drawing/2014/main" id="{B7876D4A-4C42-9683-9EA8-B42C2493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98" y="384548"/>
            <a:ext cx="19823204" cy="111319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A3B08-A61F-3A95-85CE-176ECD4ADFB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1109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 descr="Daily calendar outline">
            <a:extLst>
              <a:ext uri="{FF2B5EF4-FFF2-40B4-BE49-F238E27FC236}">
                <a16:creationId xmlns:a16="http://schemas.microsoft.com/office/drawing/2014/main" id="{5DE4D24F-B4E9-7E04-F3EE-474C47BC7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8196" y="3763449"/>
            <a:ext cx="5873578" cy="5873578"/>
          </a:xfrm>
          <a:prstGeom prst="rect">
            <a:avLst/>
          </a:prstGeom>
        </p:spPr>
      </p:pic>
      <p:pic>
        <p:nvPicPr>
          <p:cNvPr id="5" name="Graphic 4" descr="Daily calendar outline">
            <a:extLst>
              <a:ext uri="{FF2B5EF4-FFF2-40B4-BE49-F238E27FC236}">
                <a16:creationId xmlns:a16="http://schemas.microsoft.com/office/drawing/2014/main" id="{DD179AAA-5570-D4EB-A0CC-5A30E68C2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03779" y="3763449"/>
            <a:ext cx="5873578" cy="5873578"/>
          </a:xfrm>
          <a:prstGeom prst="rect">
            <a:avLst/>
          </a:prstGeom>
        </p:spPr>
      </p:pic>
      <p:pic>
        <p:nvPicPr>
          <p:cNvPr id="8" name="Graphic 7" descr="Daily calendar outline">
            <a:extLst>
              <a:ext uri="{FF2B5EF4-FFF2-40B4-BE49-F238E27FC236}">
                <a16:creationId xmlns:a16="http://schemas.microsoft.com/office/drawing/2014/main" id="{9F4933AA-6CA1-302F-A5EE-A08A0C9C6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0988" y="3763449"/>
            <a:ext cx="5873578" cy="58735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0DAA0C-F08D-07E7-CD30-02B51F230810}"/>
              </a:ext>
            </a:extLst>
          </p:cNvPr>
          <p:cNvSpPr txBox="1"/>
          <p:nvPr/>
        </p:nvSpPr>
        <p:spPr>
          <a:xfrm>
            <a:off x="6044513" y="1887429"/>
            <a:ext cx="1219611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b="1"/>
              <a:t>2 – 3 Months!</a:t>
            </a:r>
            <a:endParaRPr kumimoji="0" lang="en-US" sz="96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CF566-26C4-D404-3082-F7B01A3E62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595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3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 descr="House with solid fill">
            <a:extLst>
              <a:ext uri="{FF2B5EF4-FFF2-40B4-BE49-F238E27FC236}">
                <a16:creationId xmlns:a16="http://schemas.microsoft.com/office/drawing/2014/main" id="{F41414CF-4513-946D-DBBE-291AEABDF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1334" y="296789"/>
            <a:ext cx="2401330" cy="240133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C506D5-1962-4BFF-7F36-77A510C68A58}"/>
              </a:ext>
            </a:extLst>
          </p:cNvPr>
          <p:cNvCxnSpPr>
            <a:cxnSpLocks/>
          </p:cNvCxnSpPr>
          <p:nvPr/>
        </p:nvCxnSpPr>
        <p:spPr>
          <a:xfrm>
            <a:off x="12184585" y="2698119"/>
            <a:ext cx="0" cy="72773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" name="Picture 2" descr="ESPN Logo, symbol, meaning, history, PNG, brand">
            <a:extLst>
              <a:ext uri="{FF2B5EF4-FFF2-40B4-BE49-F238E27FC236}">
                <a16:creationId xmlns:a16="http://schemas.microsoft.com/office/drawing/2014/main" id="{5FD7148F-81B1-F735-970E-781BC90ED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3" b="20113"/>
          <a:stretch/>
        </p:blipFill>
        <p:spPr bwMode="auto">
          <a:xfrm>
            <a:off x="2279466" y="2338067"/>
            <a:ext cx="3886039" cy="129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B60AE7-2D74-B6C3-3684-05F624827F47}"/>
              </a:ext>
            </a:extLst>
          </p:cNvPr>
          <p:cNvGrpSpPr/>
          <p:nvPr/>
        </p:nvGrpSpPr>
        <p:grpSpPr>
          <a:xfrm>
            <a:off x="10882109" y="3359952"/>
            <a:ext cx="2682971" cy="2682971"/>
            <a:chOff x="11355653" y="3145982"/>
            <a:chExt cx="2682971" cy="2682971"/>
          </a:xfrm>
        </p:grpSpPr>
        <p:pic>
          <p:nvPicPr>
            <p:cNvPr id="1026" name="Picture 2" descr="ESPN Logo, symbol, meaning, history, PNG, brand">
              <a:extLst>
                <a:ext uri="{FF2B5EF4-FFF2-40B4-BE49-F238E27FC236}">
                  <a16:creationId xmlns:a16="http://schemas.microsoft.com/office/drawing/2014/main" id="{39789C1A-2A6D-BE35-D05C-33A764F2F8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43" b="20113"/>
            <a:stretch/>
          </p:blipFill>
          <p:spPr bwMode="auto">
            <a:xfrm>
              <a:off x="11637013" y="3984285"/>
              <a:ext cx="2120250" cy="704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Television with solid fill">
              <a:extLst>
                <a:ext uri="{FF2B5EF4-FFF2-40B4-BE49-F238E27FC236}">
                  <a16:creationId xmlns:a16="http://schemas.microsoft.com/office/drawing/2014/main" id="{AE0F6D24-F683-6399-E118-81344FE55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355653" y="3145982"/>
              <a:ext cx="2682971" cy="2682971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E961E0E0-A037-8CFE-3B43-450764F5AA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7" y="748024"/>
            <a:ext cx="8155023" cy="1235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327DEE-19E7-5179-C5A8-FC5B706A703A}"/>
              </a:ext>
            </a:extLst>
          </p:cNvPr>
          <p:cNvSpPr txBox="1"/>
          <p:nvPr/>
        </p:nvSpPr>
        <p:spPr>
          <a:xfrm>
            <a:off x="14318597" y="3760380"/>
            <a:ext cx="23305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Live TV + 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033C1-2175-7F56-6123-4B3B01872D2D}"/>
              </a:ext>
            </a:extLst>
          </p:cNvPr>
          <p:cNvSpPr txBox="1"/>
          <p:nvPr/>
        </p:nvSpPr>
        <p:spPr>
          <a:xfrm>
            <a:off x="13665027" y="541273"/>
            <a:ext cx="363770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Live TV Watching Households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30FB2-1B69-506D-04C4-32A3A20626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70335" y="13076008"/>
            <a:ext cx="230832" cy="379591"/>
          </a:xfrm>
        </p:spPr>
        <p:txBody>
          <a:bodyPr/>
          <a:lstStyle/>
          <a:p>
            <a:fld id="{86CB4B4D-7CA3-9044-876B-883B54F8677D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13106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Background_gradient_exploration-05.png" descr="Background_gradient_exploration-05.png"/>
          <p:cNvPicPr>
            <a:picLocks noChangeAspect="1"/>
          </p:cNvPicPr>
          <p:nvPr/>
        </p:nvPicPr>
        <p:blipFill>
          <a:blip r:embed="rId2">
            <a:alphaModFix amt="50536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3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ubheading…"/>
          <p:cNvSpPr txBox="1"/>
          <p:nvPr/>
        </p:nvSpPr>
        <p:spPr>
          <a:xfrm>
            <a:off x="1192620" y="3738851"/>
            <a:ext cx="21830556" cy="7253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Don’t reinvent the wheel, use similar project to start off from</a:t>
            </a: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endParaRPr lang="en-US" sz="5400" dirty="0">
              <a:latin typeface="Avenir Next LT Pro" panose="020B0504020202020204" pitchFamily="34" charset="0"/>
            </a:endParaRP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Use not only best tool for the job, but also the best available tool</a:t>
            </a: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endParaRPr lang="en-US" sz="5400" dirty="0">
              <a:latin typeface="Avenir Next LT Pro" panose="020B0504020202020204" pitchFamily="34" charset="0"/>
            </a:endParaRP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Budget time to get used to your tools, especially when they are new</a:t>
            </a:r>
          </a:p>
        </p:txBody>
      </p:sp>
      <p:sp>
        <p:nvSpPr>
          <p:cNvPr id="300" name="CHART HEADLINE"/>
          <p:cNvSpPr txBox="1"/>
          <p:nvPr/>
        </p:nvSpPr>
        <p:spPr>
          <a:xfrm>
            <a:off x="1192620" y="1057515"/>
            <a:ext cx="9517899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/>
          <a:lstStyle>
            <a:lvl1pPr algn="l">
              <a:defRPr sz="6000" spc="1200">
                <a:solidFill>
                  <a:srgbClr val="033457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lvl1pPr>
          </a:lstStyle>
          <a:p>
            <a:r>
              <a:rPr lang="en-US" spc="500" dirty="0"/>
              <a:t>Three lessons</a:t>
            </a:r>
            <a:endParaRPr spc="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59BA6-FD10-90C1-3462-9B0135ADA1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023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_gradient_exploration-02.png" descr="Background_gradient_exploration-02.png">
            <a:extLst>
              <a:ext uri="{FF2B5EF4-FFF2-40B4-BE49-F238E27FC236}">
                <a16:creationId xmlns:a16="http://schemas.microsoft.com/office/drawing/2014/main" id="{AB4AF954-268A-9389-BB1A-E9F8A7B5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 descr="House with solid fill">
            <a:extLst>
              <a:ext uri="{FF2B5EF4-FFF2-40B4-BE49-F238E27FC236}">
                <a16:creationId xmlns:a16="http://schemas.microsoft.com/office/drawing/2014/main" id="{F41414CF-4513-946D-DBBE-291AEABDF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91334" y="296789"/>
            <a:ext cx="2401330" cy="2401330"/>
          </a:xfrm>
          <a:prstGeom prst="rect">
            <a:avLst/>
          </a:prstGeom>
        </p:spPr>
      </p:pic>
      <p:pic>
        <p:nvPicPr>
          <p:cNvPr id="6" name="Picture 5" descr="A logo on a blue background&#10;&#10;Description automatically generated">
            <a:extLst>
              <a:ext uri="{FF2B5EF4-FFF2-40B4-BE49-F238E27FC236}">
                <a16:creationId xmlns:a16="http://schemas.microsoft.com/office/drawing/2014/main" id="{289EC591-4A8C-9F44-BDEB-33DB72600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38" y="9221716"/>
            <a:ext cx="5429892" cy="2161310"/>
          </a:xfrm>
          <a:prstGeom prst="rect">
            <a:avLst/>
          </a:prstGeom>
        </p:spPr>
      </p:pic>
      <p:pic>
        <p:nvPicPr>
          <p:cNvPr id="8" name="Graphic 7" descr="Smart Phone with solid fill">
            <a:extLst>
              <a:ext uri="{FF2B5EF4-FFF2-40B4-BE49-F238E27FC236}">
                <a16:creationId xmlns:a16="http://schemas.microsoft.com/office/drawing/2014/main" id="{902BE487-4AF0-F443-FF7F-683C3E8F0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26112" y="9354171"/>
            <a:ext cx="1657864" cy="1657864"/>
          </a:xfrm>
          <a:prstGeom prst="rect">
            <a:avLst/>
          </a:prstGeom>
        </p:spPr>
      </p:pic>
      <p:pic>
        <p:nvPicPr>
          <p:cNvPr id="13" name="Graphic 12" descr="Television with solid fill">
            <a:extLst>
              <a:ext uri="{FF2B5EF4-FFF2-40B4-BE49-F238E27FC236}">
                <a16:creationId xmlns:a16="http://schemas.microsoft.com/office/drawing/2014/main" id="{13249489-F4C4-4864-3522-ED61C5160C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256817" y="9140015"/>
            <a:ext cx="2006664" cy="2006664"/>
          </a:xfrm>
          <a:prstGeom prst="rect">
            <a:avLst/>
          </a:prstGeom>
        </p:spPr>
      </p:pic>
      <p:pic>
        <p:nvPicPr>
          <p:cNvPr id="15" name="Graphic 14" descr="Internet outline">
            <a:extLst>
              <a:ext uri="{FF2B5EF4-FFF2-40B4-BE49-F238E27FC236}">
                <a16:creationId xmlns:a16="http://schemas.microsoft.com/office/drawing/2014/main" id="{DE0B041D-03B0-0114-2E64-3B05AB5536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88131" y="9061330"/>
            <a:ext cx="2401852" cy="240185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C506D5-1962-4BFF-7F36-77A510C68A58}"/>
              </a:ext>
            </a:extLst>
          </p:cNvPr>
          <p:cNvCxnSpPr>
            <a:cxnSpLocks/>
          </p:cNvCxnSpPr>
          <p:nvPr/>
        </p:nvCxnSpPr>
        <p:spPr>
          <a:xfrm>
            <a:off x="12184585" y="2698119"/>
            <a:ext cx="0" cy="72773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D60451-1AF5-15CE-06DF-A1C2F8CB7EBB}"/>
              </a:ext>
            </a:extLst>
          </p:cNvPr>
          <p:cNvCxnSpPr>
            <a:cxnSpLocks/>
          </p:cNvCxnSpPr>
          <p:nvPr/>
        </p:nvCxnSpPr>
        <p:spPr>
          <a:xfrm flipH="1">
            <a:off x="6500191" y="5805404"/>
            <a:ext cx="5691809" cy="246079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F6806F-3BAF-2096-4E1D-A6B736300B64}"/>
              </a:ext>
            </a:extLst>
          </p:cNvPr>
          <p:cNvCxnSpPr>
            <a:cxnSpLocks/>
          </p:cNvCxnSpPr>
          <p:nvPr/>
        </p:nvCxnSpPr>
        <p:spPr>
          <a:xfrm flipH="1">
            <a:off x="11404600" y="5805404"/>
            <a:ext cx="787400" cy="227280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853D01-6EFB-192C-B453-267C96C480C7}"/>
              </a:ext>
            </a:extLst>
          </p:cNvPr>
          <p:cNvCxnSpPr>
            <a:cxnSpLocks/>
          </p:cNvCxnSpPr>
          <p:nvPr/>
        </p:nvCxnSpPr>
        <p:spPr>
          <a:xfrm>
            <a:off x="12192000" y="5805404"/>
            <a:ext cx="2802960" cy="220242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96E6EE-20E0-43B5-5739-EC555A1EB12D}"/>
              </a:ext>
            </a:extLst>
          </p:cNvPr>
          <p:cNvCxnSpPr>
            <a:cxnSpLocks/>
          </p:cNvCxnSpPr>
          <p:nvPr/>
        </p:nvCxnSpPr>
        <p:spPr>
          <a:xfrm>
            <a:off x="12192000" y="5805404"/>
            <a:ext cx="6324600" cy="2460793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664993-DFB1-B3DE-8ED1-C191F9AFA35B}"/>
              </a:ext>
            </a:extLst>
          </p:cNvPr>
          <p:cNvSpPr txBox="1"/>
          <p:nvPr/>
        </p:nvSpPr>
        <p:spPr>
          <a:xfrm>
            <a:off x="21161156" y="9740740"/>
            <a:ext cx="22602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27 KPIs</a:t>
            </a:r>
          </a:p>
        </p:txBody>
      </p:sp>
      <p:pic>
        <p:nvPicPr>
          <p:cNvPr id="2" name="Picture 2" descr="ESPN Logo, symbol, meaning, history, PNG, brand">
            <a:extLst>
              <a:ext uri="{FF2B5EF4-FFF2-40B4-BE49-F238E27FC236}">
                <a16:creationId xmlns:a16="http://schemas.microsoft.com/office/drawing/2014/main" id="{5FD7148F-81B1-F735-970E-781BC90ED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3" b="20113"/>
          <a:stretch/>
        </p:blipFill>
        <p:spPr bwMode="auto">
          <a:xfrm>
            <a:off x="2279466" y="2338067"/>
            <a:ext cx="3886039" cy="129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B60AE7-2D74-B6C3-3684-05F624827F47}"/>
              </a:ext>
            </a:extLst>
          </p:cNvPr>
          <p:cNvGrpSpPr/>
          <p:nvPr/>
        </p:nvGrpSpPr>
        <p:grpSpPr>
          <a:xfrm>
            <a:off x="10882109" y="3359952"/>
            <a:ext cx="2682971" cy="2682971"/>
            <a:chOff x="11355653" y="3145982"/>
            <a:chExt cx="2682971" cy="2682971"/>
          </a:xfrm>
        </p:grpSpPr>
        <p:pic>
          <p:nvPicPr>
            <p:cNvPr id="1026" name="Picture 2" descr="ESPN Logo, symbol, meaning, history, PNG, brand">
              <a:extLst>
                <a:ext uri="{FF2B5EF4-FFF2-40B4-BE49-F238E27FC236}">
                  <a16:creationId xmlns:a16="http://schemas.microsoft.com/office/drawing/2014/main" id="{39789C1A-2A6D-BE35-D05C-33A764F2F8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43" b="20113"/>
            <a:stretch/>
          </p:blipFill>
          <p:spPr bwMode="auto">
            <a:xfrm>
              <a:off x="11637013" y="3984285"/>
              <a:ext cx="2120250" cy="704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aphic 6" descr="Television with solid fill">
              <a:extLst>
                <a:ext uri="{FF2B5EF4-FFF2-40B4-BE49-F238E27FC236}">
                  <a16:creationId xmlns:a16="http://schemas.microsoft.com/office/drawing/2014/main" id="{AE0F6D24-F683-6399-E118-81344FE55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55653" y="3145982"/>
              <a:ext cx="2682971" cy="2682971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E961E0E0-A037-8CFE-3B43-450764F5AA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7" y="748024"/>
            <a:ext cx="8155023" cy="1235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327DEE-19E7-5179-C5A8-FC5B706A703A}"/>
              </a:ext>
            </a:extLst>
          </p:cNvPr>
          <p:cNvSpPr txBox="1"/>
          <p:nvPr/>
        </p:nvSpPr>
        <p:spPr>
          <a:xfrm>
            <a:off x="14318597" y="3760380"/>
            <a:ext cx="233056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Live TV + Ads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033C1-2175-7F56-6123-4B3B01872D2D}"/>
              </a:ext>
            </a:extLst>
          </p:cNvPr>
          <p:cNvSpPr txBox="1"/>
          <p:nvPr/>
        </p:nvSpPr>
        <p:spPr>
          <a:xfrm>
            <a:off x="13665027" y="541273"/>
            <a:ext cx="363770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Live TV Watching Households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9F858-11E8-2481-BDFE-9E11E0D7895E}"/>
              </a:ext>
            </a:extLst>
          </p:cNvPr>
          <p:cNvSpPr txBox="1"/>
          <p:nvPr/>
        </p:nvSpPr>
        <p:spPr>
          <a:xfrm>
            <a:off x="3450559" y="8404875"/>
            <a:ext cx="542989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Disney+ Bundle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7ED483-F4EA-2625-1E1E-1FE07A20E727}"/>
              </a:ext>
            </a:extLst>
          </p:cNvPr>
          <p:cNvSpPr txBox="1"/>
          <p:nvPr/>
        </p:nvSpPr>
        <p:spPr>
          <a:xfrm>
            <a:off x="9609419" y="8096945"/>
            <a:ext cx="359036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ESPN App Usage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27D8F-5A31-F686-18D7-1996FC1E858B}"/>
              </a:ext>
            </a:extLst>
          </p:cNvPr>
          <p:cNvSpPr txBox="1"/>
          <p:nvPr/>
        </p:nvSpPr>
        <p:spPr>
          <a:xfrm>
            <a:off x="17058201" y="8408331"/>
            <a:ext cx="41029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Web Engagement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C2D558-1256-C307-567B-7FF0BF5C14CB}"/>
              </a:ext>
            </a:extLst>
          </p:cNvPr>
          <p:cNvSpPr txBox="1"/>
          <p:nvPr/>
        </p:nvSpPr>
        <p:spPr>
          <a:xfrm>
            <a:off x="13077513" y="8417945"/>
            <a:ext cx="41029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TV Viewership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3D9549-7A03-05DF-429A-F781C6939377}"/>
              </a:ext>
            </a:extLst>
          </p:cNvPr>
          <p:cNvSpPr txBox="1"/>
          <p:nvPr/>
        </p:nvSpPr>
        <p:spPr>
          <a:xfrm>
            <a:off x="3102692" y="6548570"/>
            <a:ext cx="53604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Measure conversion to…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655C9-EF42-B75B-ADC9-0FDC526F52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453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E32E213-D67B-E56C-35EA-28222EC96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60494" y="10146435"/>
            <a:ext cx="7979478" cy="1329913"/>
          </a:xfrm>
          <a:prstGeom prst="rect">
            <a:avLst/>
          </a:prstGeom>
        </p:spPr>
      </p:pic>
      <p:pic>
        <p:nvPicPr>
          <p:cNvPr id="3" name="Picture 2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9FF24C-6169-5548-B503-A4C6085DE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43" y="2861695"/>
            <a:ext cx="5561454" cy="1329913"/>
          </a:xfrm>
          <a:prstGeom prst="rect">
            <a:avLst/>
          </a:prstGeom>
        </p:spPr>
      </p:pic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85092AEE-0FFD-A51B-D6D5-6204A7F437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3261156" y="4665845"/>
            <a:ext cx="2824584" cy="2229032"/>
          </a:xfrm>
          <a:prstGeom prst="rect">
            <a:avLst/>
          </a:prstGeom>
        </p:spPr>
      </p:pic>
      <p:pic>
        <p:nvPicPr>
          <p:cNvPr id="6" name="Picture 5" descr="A logo with a circle and a blue circle&#10;&#10;Description automatically generated">
            <a:extLst>
              <a:ext uri="{FF2B5EF4-FFF2-40B4-BE49-F238E27FC236}">
                <a16:creationId xmlns:a16="http://schemas.microsoft.com/office/drawing/2014/main" id="{8131F491-E51D-1039-5ED1-F9042112C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5" y="9771839"/>
            <a:ext cx="6190548" cy="21679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508C68-D26F-F580-E36C-AE31849C6209}"/>
              </a:ext>
            </a:extLst>
          </p:cNvPr>
          <p:cNvGrpSpPr/>
          <p:nvPr/>
        </p:nvGrpSpPr>
        <p:grpSpPr>
          <a:xfrm>
            <a:off x="3969773" y="7525182"/>
            <a:ext cx="4078594" cy="1850929"/>
            <a:chOff x="6195777" y="2627150"/>
            <a:chExt cx="2374724" cy="1077686"/>
          </a:xfrm>
        </p:grpSpPr>
        <p:pic>
          <p:nvPicPr>
            <p:cNvPr id="8" name="Graphic 7" descr="Database outline">
              <a:extLst>
                <a:ext uri="{FF2B5EF4-FFF2-40B4-BE49-F238E27FC236}">
                  <a16:creationId xmlns:a16="http://schemas.microsoft.com/office/drawing/2014/main" id="{03629FA6-9F92-555D-B0A6-35E68B34E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95777" y="2627150"/>
              <a:ext cx="1077686" cy="10776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FD0214-645A-D3B5-FFB9-BD68E5F55423}"/>
                </a:ext>
              </a:extLst>
            </p:cNvPr>
            <p:cNvSpPr txBox="1"/>
            <p:nvPr/>
          </p:nvSpPr>
          <p:spPr>
            <a:xfrm>
              <a:off x="7108140" y="2807782"/>
              <a:ext cx="1462361" cy="716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800">
                  <a:latin typeface="Avenir Next LT Pro" panose="020B0504020202020204" pitchFamily="34" charset="0"/>
                </a:rPr>
                <a:t>SQL</a:t>
              </a:r>
              <a:endParaRPr lang="en-US" sz="960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95489-A9B0-A3A3-7C00-0419868D540D}"/>
              </a:ext>
            </a:extLst>
          </p:cNvPr>
          <p:cNvSpPr txBox="1"/>
          <p:nvPr/>
        </p:nvSpPr>
        <p:spPr>
          <a:xfrm>
            <a:off x="4419168" y="757626"/>
            <a:ext cx="3629199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/>
              <a:t>BEFORE</a:t>
            </a:r>
            <a:endParaRPr kumimoji="0" lang="en-US" sz="66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8E3CEA-784B-DAE6-99E2-C5FC0CF67C61}"/>
              </a:ext>
            </a:extLst>
          </p:cNvPr>
          <p:cNvSpPr txBox="1"/>
          <p:nvPr/>
        </p:nvSpPr>
        <p:spPr>
          <a:xfrm>
            <a:off x="16688294" y="757626"/>
            <a:ext cx="2923878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b="1"/>
              <a:t>AFTER</a:t>
            </a:r>
            <a:endParaRPr kumimoji="0" lang="en-US" sz="66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5F80CA-E80D-91F7-2F35-E0A14E39BF57}"/>
              </a:ext>
            </a:extLst>
          </p:cNvPr>
          <p:cNvCxnSpPr/>
          <p:nvPr/>
        </p:nvCxnSpPr>
        <p:spPr>
          <a:xfrm>
            <a:off x="2051222" y="2051222"/>
            <a:ext cx="8600302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E66C6B-43AA-D402-5239-12D0B2A9BDC4}"/>
              </a:ext>
            </a:extLst>
          </p:cNvPr>
          <p:cNvCxnSpPr/>
          <p:nvPr/>
        </p:nvCxnSpPr>
        <p:spPr>
          <a:xfrm>
            <a:off x="13374130" y="2051222"/>
            <a:ext cx="8600302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6481356-7DAC-3D3F-1148-21E1CE08B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440" y="2657313"/>
            <a:ext cx="4430543" cy="1059478"/>
          </a:xfrm>
          <a:prstGeom prst="rect">
            <a:avLst/>
          </a:prstGeom>
        </p:spPr>
      </p:pic>
      <p:pic>
        <p:nvPicPr>
          <p:cNvPr id="16" name="Picture 15" descr="A blue and grey logo&#10;&#10;Description automatically generated">
            <a:extLst>
              <a:ext uri="{FF2B5EF4-FFF2-40B4-BE49-F238E27FC236}">
                <a16:creationId xmlns:a16="http://schemas.microsoft.com/office/drawing/2014/main" id="{ADA5F69B-FF1C-2A44-F882-FB01AAC13B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t="12393" r="15733" b="8228"/>
          <a:stretch/>
        </p:blipFill>
        <p:spPr>
          <a:xfrm>
            <a:off x="16796301" y="3930230"/>
            <a:ext cx="2356820" cy="18598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289F87-07C7-63C0-34E5-BCDD26419576}"/>
              </a:ext>
            </a:extLst>
          </p:cNvPr>
          <p:cNvGrpSpPr/>
          <p:nvPr/>
        </p:nvGrpSpPr>
        <p:grpSpPr>
          <a:xfrm>
            <a:off x="15984659" y="8107603"/>
            <a:ext cx="4078594" cy="1850929"/>
            <a:chOff x="6195777" y="2627150"/>
            <a:chExt cx="2374724" cy="1077686"/>
          </a:xfrm>
        </p:grpSpPr>
        <p:pic>
          <p:nvPicPr>
            <p:cNvPr id="19" name="Graphic 18" descr="Database outline">
              <a:extLst>
                <a:ext uri="{FF2B5EF4-FFF2-40B4-BE49-F238E27FC236}">
                  <a16:creationId xmlns:a16="http://schemas.microsoft.com/office/drawing/2014/main" id="{80E185BB-C3A2-4587-E15A-2F61414F3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95777" y="2627150"/>
              <a:ext cx="1077686" cy="107768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F88C6D-A285-7889-6427-91EA048ADB28}"/>
                </a:ext>
              </a:extLst>
            </p:cNvPr>
            <p:cNvSpPr txBox="1"/>
            <p:nvPr/>
          </p:nvSpPr>
          <p:spPr>
            <a:xfrm>
              <a:off x="7108140" y="2807782"/>
              <a:ext cx="1462361" cy="7164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8800" dirty="0">
                  <a:latin typeface="Avenir Next LT Pro" panose="020B0504020202020204" pitchFamily="34" charset="0"/>
                </a:rPr>
                <a:t>SQL</a:t>
              </a:r>
              <a:endParaRPr lang="en-US" sz="960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4" name="Picture 3" descr="A close-up of a word&#10;&#10;Description automatically generated">
            <a:extLst>
              <a:ext uri="{FF2B5EF4-FFF2-40B4-BE49-F238E27FC236}">
                <a16:creationId xmlns:a16="http://schemas.microsoft.com/office/drawing/2014/main" id="{64AC28CC-6DA2-C74D-C067-E2FAB90E88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2" t="8530" r="4489" b="18268"/>
          <a:stretch/>
        </p:blipFill>
        <p:spPr>
          <a:xfrm>
            <a:off x="15802737" y="6328372"/>
            <a:ext cx="4694991" cy="1329912"/>
          </a:xfrm>
          <a:prstGeom prst="rect">
            <a:avLst/>
          </a:prstGeom>
          <a:ln w="57150"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6A67D4-75C1-68F7-D591-47201733F0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17" name="Graphic 16" descr="Internet outline">
            <a:extLst>
              <a:ext uri="{FF2B5EF4-FFF2-40B4-BE49-F238E27FC236}">
                <a16:creationId xmlns:a16="http://schemas.microsoft.com/office/drawing/2014/main" id="{989A2F1C-F20B-F061-52A5-27B2D28F1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4321" y="4447294"/>
            <a:ext cx="2628351" cy="26283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Background_gradient_exploration-05.png" descr="Background_gradient_exploration-05.png"/>
          <p:cNvPicPr>
            <a:picLocks noChangeAspect="1"/>
          </p:cNvPicPr>
          <p:nvPr/>
        </p:nvPicPr>
        <p:blipFill>
          <a:blip r:embed="rId2">
            <a:alphaModFix amt="50536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3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3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ubheading…"/>
          <p:cNvSpPr txBox="1"/>
          <p:nvPr/>
        </p:nvSpPr>
        <p:spPr>
          <a:xfrm>
            <a:off x="1192620" y="3738851"/>
            <a:ext cx="21830556" cy="7253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Don’t reinvent the wheel, use similar project to start off from</a:t>
            </a: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endParaRPr lang="en-US" sz="5400" dirty="0">
              <a:latin typeface="Avenir Next LT Pro" panose="020B0504020202020204" pitchFamily="34" charset="0"/>
            </a:endParaRP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Use not only best tool for the job, but also the best available tool</a:t>
            </a: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endParaRPr lang="en-US" sz="5400" dirty="0">
              <a:latin typeface="Avenir Next LT Pro" panose="020B0504020202020204" pitchFamily="34" charset="0"/>
            </a:endParaRPr>
          </a:p>
          <a:p>
            <a:pPr algn="l">
              <a:spcBef>
                <a:spcPts val="2600"/>
              </a:spcBef>
              <a:defRPr sz="4000" spc="200">
                <a:solidFill>
                  <a:srgbClr val="01557C"/>
                </a:solidFill>
                <a:latin typeface="Avenir Next LT Pro Bold"/>
                <a:ea typeface="Avenir Next LT Pro Bold"/>
                <a:cs typeface="Avenir Next LT Pro Bold"/>
                <a:sym typeface="Avenir Next LT Pro Bold"/>
              </a:defRPr>
            </a:pPr>
            <a:r>
              <a:rPr lang="en-US" sz="5400" dirty="0">
                <a:latin typeface="Avenir Next LT Pro" panose="020B0504020202020204" pitchFamily="34" charset="0"/>
              </a:rPr>
              <a:t>Budget time to get used to your tools, especially when they are new</a:t>
            </a:r>
          </a:p>
        </p:txBody>
      </p:sp>
      <p:sp>
        <p:nvSpPr>
          <p:cNvPr id="300" name="CHART HEADLINE"/>
          <p:cNvSpPr txBox="1"/>
          <p:nvPr/>
        </p:nvSpPr>
        <p:spPr>
          <a:xfrm>
            <a:off x="1192620" y="1057515"/>
            <a:ext cx="9517899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/>
          <a:lstStyle>
            <a:lvl1pPr algn="l">
              <a:defRPr sz="6000" spc="1200">
                <a:solidFill>
                  <a:srgbClr val="033457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lvl1pPr>
          </a:lstStyle>
          <a:p>
            <a:r>
              <a:rPr lang="en-US" spc="500" dirty="0"/>
              <a:t>Three lessons</a:t>
            </a:r>
            <a:endParaRPr spc="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3DAAB2-D023-2C68-BDE5-DD91BD0C3DE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528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Background_gradient_exploration3_Artboard 2 copy 2.jpg" descr="Background_gradient_exploration3_Artboard 2 copy 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ection title"/>
          <p:cNvSpPr txBox="1"/>
          <p:nvPr/>
        </p:nvSpPr>
        <p:spPr>
          <a:xfrm>
            <a:off x="1116420" y="5329278"/>
            <a:ext cx="21980774" cy="2251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defRPr sz="13900" cap="all" spc="2780">
                <a:solidFill>
                  <a:srgbClr val="FFFFFF"/>
                </a:solidFill>
                <a:latin typeface="AvenirNext LT Pro Light"/>
                <a:ea typeface="AvenirNext LT Pro Light"/>
                <a:cs typeface="AvenirNext LT Pro Light"/>
                <a:sym typeface="Avenir Next LT Pro Light"/>
              </a:defRPr>
            </a:lvl1pPr>
          </a:lstStyle>
          <a:p>
            <a:r>
              <a:rPr lang="en-US" spc="1500" dirty="0"/>
              <a:t>Don’t reinvent the wheel</a:t>
            </a:r>
            <a:endParaRPr spc="1500" dirty="0"/>
          </a:p>
        </p:txBody>
      </p:sp>
      <p:sp>
        <p:nvSpPr>
          <p:cNvPr id="179" name="Rectangle"/>
          <p:cNvSpPr/>
          <p:nvPr/>
        </p:nvSpPr>
        <p:spPr>
          <a:xfrm>
            <a:off x="1274233" y="7620000"/>
            <a:ext cx="23580131" cy="40896"/>
          </a:xfrm>
          <a:prstGeom prst="rect">
            <a:avLst/>
          </a:prstGeom>
          <a:solidFill>
            <a:srgbClr val="E0C86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3345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E8EEB-C0EF-4786-5BBF-070AEA7D4B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81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/>
              <a:t>2</a:t>
            </a:r>
            <a:endParaR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Using Holdout Groups to Quantify Marketing Campaign Lift | by Sunny ...">
            <a:extLst>
              <a:ext uri="{FF2B5EF4-FFF2-40B4-BE49-F238E27FC236}">
                <a16:creationId xmlns:a16="http://schemas.microsoft.com/office/drawing/2014/main" id="{D4531EFE-4C6D-4258-5DDD-FC29AB1BD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7" y="747713"/>
            <a:ext cx="23392345" cy="812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FAC3F-503D-B708-F9A0-5824E29A5ED3}"/>
              </a:ext>
            </a:extLst>
          </p:cNvPr>
          <p:cNvSpPr txBox="1"/>
          <p:nvPr/>
        </p:nvSpPr>
        <p:spPr>
          <a:xfrm>
            <a:off x="495827" y="11539435"/>
            <a:ext cx="17536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https://medium.com/bluecore-engineering/using-holdout-groups-to-quantify-marketing-campaign-lift-87e6883e3eab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BF749-0824-9EF3-8B6B-565EA5C844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90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2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/>
              <a:t>2</a:t>
            </a:r>
            <a:endParaR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BF749-0824-9EF3-8B6B-565EA5C844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person with long hair and mustache&#10;&#10;Description automatically generated">
            <a:extLst>
              <a:ext uri="{FF2B5EF4-FFF2-40B4-BE49-F238E27FC236}">
                <a16:creationId xmlns:a16="http://schemas.microsoft.com/office/drawing/2014/main" id="{34C20057-EE34-0121-5497-383C426D0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16" y="1060320"/>
            <a:ext cx="17562967" cy="103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86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Background_gradient_exploration-02.png" descr="Background_gradient_exploration-02.png"/>
          <p:cNvPicPr>
            <a:picLocks noChangeAspect="1"/>
          </p:cNvPicPr>
          <p:nvPr/>
        </p:nvPicPr>
        <p:blipFill>
          <a:blip r:embed="rId3"/>
          <a:srcRect t="45388" b="45388"/>
          <a:stretch>
            <a:fillRect/>
          </a:stretch>
        </p:blipFill>
        <p:spPr>
          <a:xfrm>
            <a:off x="-1" y="12451057"/>
            <a:ext cx="24384001" cy="126494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3"/>
          <p:cNvSpPr txBox="1"/>
          <p:nvPr/>
        </p:nvSpPr>
        <p:spPr>
          <a:xfrm>
            <a:off x="21508387" y="12469800"/>
            <a:ext cx="2103561" cy="122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defTabSz="825500">
              <a:defRPr sz="1600" spc="16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en-US"/>
              <a:t>2</a:t>
            </a:r>
            <a:endParaRPr/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9983" y="12830547"/>
            <a:ext cx="2922435" cy="50090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FAC3F-503D-B708-F9A0-5824E29A5ED3}"/>
              </a:ext>
            </a:extLst>
          </p:cNvPr>
          <p:cNvSpPr txBox="1"/>
          <p:nvPr/>
        </p:nvSpPr>
        <p:spPr>
          <a:xfrm>
            <a:off x="495827" y="11539435"/>
            <a:ext cx="175361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https://matheusfacure.github.io/python-causality-handbook/21-Meta-Learners.html</a:t>
            </a:r>
          </a:p>
        </p:txBody>
      </p:sp>
      <p:pic>
        <p:nvPicPr>
          <p:cNvPr id="3" name="Picture 2" descr="A diagram of a training and predicting&#10;&#10;Description automatically generated">
            <a:extLst>
              <a:ext uri="{FF2B5EF4-FFF2-40B4-BE49-F238E27FC236}">
                <a16:creationId xmlns:a16="http://schemas.microsoft.com/office/drawing/2014/main" id="{68A10137-B33F-AB5F-D6ED-41BBE5F2E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36" y="3459890"/>
            <a:ext cx="12703212" cy="6796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86586A-9F19-EC01-62F6-9AEA1EA63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4495" y="1610340"/>
            <a:ext cx="6871693" cy="140700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 descr="A green text on a white background">
            <a:extLst>
              <a:ext uri="{FF2B5EF4-FFF2-40B4-BE49-F238E27FC236}">
                <a16:creationId xmlns:a16="http://schemas.microsoft.com/office/drawing/2014/main" id="{48F21D9F-7161-5E7A-067C-0E704AAC2E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457" y="2524079"/>
            <a:ext cx="4835787" cy="2720130"/>
          </a:xfrm>
          <a:prstGeom prst="rect">
            <a:avLst/>
          </a:prstGeom>
        </p:spPr>
      </p:pic>
      <p:pic>
        <p:nvPicPr>
          <p:cNvPr id="12" name="Graphic 11" descr="Group with solid fill">
            <a:extLst>
              <a:ext uri="{FF2B5EF4-FFF2-40B4-BE49-F238E27FC236}">
                <a16:creationId xmlns:a16="http://schemas.microsoft.com/office/drawing/2014/main" id="{39B49CFC-4E80-F701-7B21-6D919A202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6264" y="4733069"/>
            <a:ext cx="4654171" cy="465417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F8B167E2-3DA1-F939-C4A5-523E16ABCF0B}"/>
              </a:ext>
            </a:extLst>
          </p:cNvPr>
          <p:cNvSpPr/>
          <p:nvPr/>
        </p:nvSpPr>
        <p:spPr>
          <a:xfrm>
            <a:off x="7752522" y="6006606"/>
            <a:ext cx="2464904" cy="1053548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6BF7C-E056-D1AE-D0A4-BACF8ADDE6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600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9c8ef1c-2efd-47e9-b153-89f6418c676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E5A271E798C541959989B1991A54CD" ma:contentTypeVersion="8" ma:contentTypeDescription="Create a new document." ma:contentTypeScope="" ma:versionID="5c7c0aa9c9152f88a665269dbd8d2a7d">
  <xsd:schema xmlns:xsd="http://www.w3.org/2001/XMLSchema" xmlns:xs="http://www.w3.org/2001/XMLSchema" xmlns:p="http://schemas.microsoft.com/office/2006/metadata/properties" xmlns:ns3="49c8ef1c-2efd-47e9-b153-89f6418c6767" xmlns:ns4="76bec998-5be8-4456-b820-950aae5a5a8f" targetNamespace="http://schemas.microsoft.com/office/2006/metadata/properties" ma:root="true" ma:fieldsID="b1ebba8bfed59892b6ce4f68be848778" ns3:_="" ns4:_="">
    <xsd:import namespace="49c8ef1c-2efd-47e9-b153-89f6418c6767"/>
    <xsd:import namespace="76bec998-5be8-4456-b820-950aae5a5a8f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c8ef1c-2efd-47e9-b153-89f6418c6767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ec998-5be8-4456-b820-950aae5a5a8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BC2D61-8998-4920-B5F6-29B0E4FF5298}">
  <ds:schemaRefs>
    <ds:schemaRef ds:uri="49c8ef1c-2efd-47e9-b153-89f6418c6767"/>
    <ds:schemaRef ds:uri="76bec998-5be8-4456-b820-950aae5a5a8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26C3A4-7A27-4C28-8CCA-549ED1B67583}">
  <ds:schemaRefs>
    <ds:schemaRef ds:uri="49c8ef1c-2efd-47e9-b153-89f6418c6767"/>
    <ds:schemaRef ds:uri="76bec998-5be8-4456-b820-950aae5a5a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D335C4-D40B-46D2-818F-430B35D7A0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9970</TotalTime>
  <Words>250</Words>
  <Application>Microsoft Office PowerPoint</Application>
  <PresentationFormat>Custom</PresentationFormat>
  <Paragraphs>82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Avenir Next LT Pro</vt:lpstr>
      <vt:lpstr>Cambria Math</vt:lpstr>
      <vt:lpstr>Helvetica Neue</vt:lpstr>
      <vt:lpstr>Helvetica Neue Medium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Leung, Eric T.</dc:creator>
  <cp:lastModifiedBy>Leung, Eric T.</cp:lastModifiedBy>
  <cp:revision>10</cp:revision>
  <dcterms:modified xsi:type="dcterms:W3CDTF">2024-08-13T16:28:57Z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0x0101003BE5A271E798C541959989B1991A54CD</vt:lpwstr>
  </property>
</Properties>
</file>